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5"/>
  </p:notesMasterIdLst>
  <p:sldIdLst>
    <p:sldId id="257" r:id="rId4"/>
    <p:sldId id="272" r:id="rId5"/>
    <p:sldId id="260" r:id="rId6"/>
    <p:sldId id="261" r:id="rId7"/>
    <p:sldId id="274" r:id="rId8"/>
    <p:sldId id="259" r:id="rId9"/>
    <p:sldId id="273" r:id="rId10"/>
    <p:sldId id="276" r:id="rId11"/>
    <p:sldId id="258" r:id="rId12"/>
    <p:sldId id="275" r:id="rId13"/>
    <p:sldId id="26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1"/>
    <p:restoredTop sz="84558"/>
  </p:normalViewPr>
  <p:slideViewPr>
    <p:cSldViewPr snapToGrid="0">
      <p:cViewPr varScale="1">
        <p:scale>
          <a:sx n="118" d="100"/>
          <a:sy n="118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96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Re-usable</a:t>
            </a:r>
          </a:p>
          <a:p>
            <a:r>
              <a:rPr lang="en-US" dirty="0"/>
              <a:t>Maintainable</a:t>
            </a:r>
          </a:p>
          <a:p>
            <a:endParaRPr lang="en-US" dirty="0"/>
          </a:p>
          <a:p>
            <a:r>
              <a:rPr lang="en-US" dirty="0"/>
              <a:t>Orchestration – Doesn’t replace </a:t>
            </a:r>
            <a:r>
              <a:rPr lang="en-US" dirty="0" err="1"/>
              <a:t>MSBuild</a:t>
            </a:r>
            <a:endParaRPr lang="en-US" dirty="0"/>
          </a:p>
          <a:p>
            <a:r>
              <a:rPr lang="en-US" dirty="0"/>
              <a:t>Open Source – Issues, PR’s, </a:t>
            </a:r>
            <a:r>
              <a:rPr lang="en-US" dirty="0" err="1"/>
              <a:t>Gitter</a:t>
            </a:r>
            <a:r>
              <a:rPr lang="en-US" dirty="0"/>
              <a:t>, Discussions</a:t>
            </a:r>
          </a:p>
          <a:p>
            <a:r>
              <a:rPr lang="en-US" dirty="0"/>
              <a:t>Platform - Windows/Mac/Linux</a:t>
            </a:r>
          </a:p>
          <a:p>
            <a:r>
              <a:rPr lang="en-US" dirty="0"/>
              <a:t>Environment - Run locally and on </a:t>
            </a:r>
            <a:r>
              <a:rPr lang="en-US" dirty="0" err="1"/>
              <a:t>prem</a:t>
            </a:r>
            <a:r>
              <a:rPr lang="en-US" dirty="0"/>
              <a:t>, containers,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– </a:t>
            </a:r>
            <a:r>
              <a:rPr lang="en-US" dirty="0" err="1"/>
              <a:t>AppVeyor</a:t>
            </a:r>
            <a:r>
              <a:rPr lang="en-US" dirty="0"/>
              <a:t>, Azure </a:t>
            </a:r>
            <a:r>
              <a:rPr lang="en-US" dirty="0" err="1"/>
              <a:t>DevOp</a:t>
            </a:r>
            <a:r>
              <a:rPr lang="en-US" dirty="0"/>
              <a:t>, Circle CI</a:t>
            </a:r>
          </a:p>
          <a:p>
            <a:r>
              <a:rPr lang="en-US" dirty="0"/>
              <a:t>Runtime - </a:t>
            </a:r>
            <a:r>
              <a:rPr lang="en-US" dirty="0" err="1"/>
              <a:t>.Net</a:t>
            </a:r>
            <a:r>
              <a:rPr lang="en-US" dirty="0"/>
              <a:t>, Mono,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9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versions of Cake – due to history for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8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Ensures consistency – pinning to specific version of </a:t>
            </a:r>
            <a:r>
              <a:rPr lang="en-US" dirty="0" err="1"/>
              <a:t>Cake.Tool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tools included, but there are lots of community driven </a:t>
            </a:r>
            <a:r>
              <a:rPr lang="en-US" dirty="0" err="1"/>
              <a:t>addins</a:t>
            </a:r>
            <a:endParaRPr lang="en-US" dirty="0"/>
          </a:p>
          <a:p>
            <a:r>
              <a:rPr lang="en-US" dirty="0"/>
              <a:t> - Slack</a:t>
            </a:r>
          </a:p>
          <a:p>
            <a:r>
              <a:rPr lang="en-US" dirty="0"/>
              <a:t> - Git</a:t>
            </a:r>
          </a:p>
          <a:p>
            <a:r>
              <a:rPr lang="en-US" dirty="0"/>
              <a:t> -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Re-usable scripts</a:t>
            </a:r>
          </a:p>
          <a:p>
            <a:r>
              <a:rPr lang="en-US" dirty="0"/>
              <a:t>Modules – allows replacing anything within the internal of Cake – Dependency Injection, </a:t>
            </a:r>
            <a:r>
              <a:rPr lang="en-US" dirty="0" err="1"/>
              <a:t>IoC</a:t>
            </a:r>
            <a:r>
              <a:rPr lang="en-US" dirty="0"/>
              <a:t>, </a:t>
            </a:r>
            <a:r>
              <a:rPr lang="en-US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kebuild.net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Piece of Cake </a:t>
            </a:r>
            <a:br>
              <a:rPr lang="en-GB" b="1" dirty="0"/>
            </a:br>
            <a:r>
              <a:rPr lang="en-GB" sz="4000" b="1" dirty="0"/>
              <a:t>C# Powered Cross-platform Build Automation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Gary Ewan Park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 Let’s extend Cake…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Addins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addin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:?package=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Cake.Twitter&amp;version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=0.10.1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Script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#load scripts/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utilities.cake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#load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:?package=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Cake.Recipe&amp;version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=2.0.1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Modules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#module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:?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package?Cake.Npm.Module&amp;version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=0.1.0</a:t>
            </a:r>
          </a:p>
        </p:txBody>
      </p:sp>
    </p:spTree>
    <p:extLst>
      <p:ext uri="{BB962C8B-B14F-4D97-AF65-F5344CB8AC3E}">
        <p14:creationId xmlns:p14="http://schemas.microsoft.com/office/powerpoint/2010/main" val="266498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at </a:t>
            </a:r>
            <a:r>
              <a:rPr lang="en-US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https://cakebuild.net/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6B7B03-38E8-E248-844C-A63D38216002}"/>
              </a:ext>
            </a:extLst>
          </p:cNvPr>
          <p:cNvSpPr txBox="1"/>
          <p:nvPr/>
        </p:nvSpPr>
        <p:spPr>
          <a:xfrm>
            <a:off x="1875034" y="2106201"/>
            <a:ext cx="62178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Gary Ewan 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Senior Software Engineer at Chocolatey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Microsoft Developer Technologies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 Source Contributor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Cake Maintainer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Husband of 1, father of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Pretty much </a:t>
            </a:r>
            <a:r>
              <a:rPr lang="en-US" sz="2800" b="1" dirty="0"/>
              <a:t>gep13</a:t>
            </a:r>
            <a:r>
              <a:rPr lang="en-US" sz="2800" dirty="0"/>
              <a:t> everywhere online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516919-F2BE-F046-8BD8-4A9D6D93B7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Build?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25F66-DF7D-C947-AFAF-77529B0BA769}"/>
              </a:ext>
            </a:extLst>
          </p:cNvPr>
          <p:cNvSpPr/>
          <p:nvPr/>
        </p:nvSpPr>
        <p:spPr>
          <a:xfrm>
            <a:off x="4775771" y="2598239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FBFD67-A843-1D4C-8A7A-4F8D53DFA591}"/>
              </a:ext>
            </a:extLst>
          </p:cNvPr>
          <p:cNvGrpSpPr/>
          <p:nvPr/>
        </p:nvGrpSpPr>
        <p:grpSpPr>
          <a:xfrm>
            <a:off x="2599362" y="1690688"/>
            <a:ext cx="3306566" cy="907551"/>
            <a:chOff x="2599362" y="1690688"/>
            <a:chExt cx="3306566" cy="9075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C7FB9B-E030-174F-8562-7F0E406A1095}"/>
                </a:ext>
              </a:extLst>
            </p:cNvPr>
            <p:cNvSpPr/>
            <p:nvPr/>
          </p:nvSpPr>
          <p:spPr>
            <a:xfrm>
              <a:off x="2599362" y="1690688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Package Restore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171027DB-55A5-9242-A708-E4B40067DB2B}"/>
                </a:ext>
              </a:extLst>
            </p:cNvPr>
            <p:cNvCxnSpPr>
              <a:stCxn id="6" idx="0"/>
              <a:endCxn id="4" idx="2"/>
            </p:cNvCxnSpPr>
            <p:nvPr/>
          </p:nvCxnSpPr>
          <p:spPr>
            <a:xfrm rot="16200000" flipV="1">
              <a:off x="4623371" y="1315681"/>
              <a:ext cx="388706" cy="217640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83BF1D-ED76-FF4F-A7F2-0ED178D10A7D}"/>
              </a:ext>
            </a:extLst>
          </p:cNvPr>
          <p:cNvGrpSpPr/>
          <p:nvPr/>
        </p:nvGrpSpPr>
        <p:grpSpPr>
          <a:xfrm>
            <a:off x="5905928" y="1690688"/>
            <a:ext cx="3330967" cy="907551"/>
            <a:chOff x="5905928" y="1690688"/>
            <a:chExt cx="3330967" cy="907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FA206-A833-5848-9640-C2244F146627}"/>
                </a:ext>
              </a:extLst>
            </p:cNvPr>
            <p:cNvSpPr/>
            <p:nvPr/>
          </p:nvSpPr>
          <p:spPr>
            <a:xfrm>
              <a:off x="6976581" y="1690688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Clean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683D112D-7DD3-E047-A789-E4FAA7EB8166}"/>
                </a:ext>
              </a:extLst>
            </p:cNvPr>
            <p:cNvCxnSpPr>
              <a:stCxn id="6" idx="0"/>
              <a:endCxn id="5" idx="2"/>
            </p:cNvCxnSpPr>
            <p:nvPr/>
          </p:nvCxnSpPr>
          <p:spPr>
            <a:xfrm rot="5400000" flipH="1" flipV="1">
              <a:off x="6811980" y="1303481"/>
              <a:ext cx="388706" cy="22008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194D2B1-FD6B-B54A-A3CD-B0FFCDF97ED8}"/>
              </a:ext>
            </a:extLst>
          </p:cNvPr>
          <p:cNvGrpSpPr/>
          <p:nvPr/>
        </p:nvGrpSpPr>
        <p:grpSpPr>
          <a:xfrm>
            <a:off x="4775771" y="5768390"/>
            <a:ext cx="2260314" cy="669462"/>
            <a:chOff x="4775771" y="5768390"/>
            <a:chExt cx="2260314" cy="6694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185071-1198-9347-A450-33631BD61B61}"/>
                </a:ext>
              </a:extLst>
            </p:cNvPr>
            <p:cNvSpPr/>
            <p:nvPr/>
          </p:nvSpPr>
          <p:spPr>
            <a:xfrm>
              <a:off x="4775771" y="5919007"/>
              <a:ext cx="2260314" cy="5188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Publish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FCA361-4461-2E4F-8395-69C1EDD60C05}"/>
                </a:ext>
              </a:extLst>
            </p:cNvPr>
            <p:cNvCxnSpPr>
              <a:stCxn id="10" idx="0"/>
              <a:endCxn id="9" idx="2"/>
            </p:cNvCxnSpPr>
            <p:nvPr/>
          </p:nvCxnSpPr>
          <p:spPr>
            <a:xfrm flipV="1">
              <a:off x="5905928" y="5768390"/>
              <a:ext cx="0" cy="15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EDFCA7D-91CE-A64F-B5CE-08F2DB72B04C}"/>
              </a:ext>
            </a:extLst>
          </p:cNvPr>
          <p:cNvGrpSpPr/>
          <p:nvPr/>
        </p:nvGrpSpPr>
        <p:grpSpPr>
          <a:xfrm>
            <a:off x="4775771" y="5098928"/>
            <a:ext cx="2260314" cy="669462"/>
            <a:chOff x="4775771" y="5098928"/>
            <a:chExt cx="2260314" cy="6694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3929A5-AD6A-7340-918D-BD2463769E72}"/>
                </a:ext>
              </a:extLst>
            </p:cNvPr>
            <p:cNvSpPr/>
            <p:nvPr/>
          </p:nvSpPr>
          <p:spPr>
            <a:xfrm>
              <a:off x="4775771" y="5249545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A5AE96-9818-6046-AF26-A31433951D30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flipV="1">
              <a:off x="5905928" y="5098928"/>
              <a:ext cx="0" cy="15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8796B4-9D75-DF44-982F-AFD506192378}"/>
              </a:ext>
            </a:extLst>
          </p:cNvPr>
          <p:cNvGrpSpPr/>
          <p:nvPr/>
        </p:nvGrpSpPr>
        <p:grpSpPr>
          <a:xfrm>
            <a:off x="4775771" y="4429466"/>
            <a:ext cx="2260314" cy="669462"/>
            <a:chOff x="4775771" y="4429466"/>
            <a:chExt cx="2260314" cy="6694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69C904-A783-CE4B-96A2-49C36BA9F594}"/>
                </a:ext>
              </a:extLst>
            </p:cNvPr>
            <p:cNvSpPr/>
            <p:nvPr/>
          </p:nvSpPr>
          <p:spPr>
            <a:xfrm>
              <a:off x="4775771" y="4580083"/>
              <a:ext cx="2260314" cy="5188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Coverage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BE3E4A7-DF19-1644-BE58-22F0C335A42F}"/>
                </a:ext>
              </a:extLst>
            </p:cNvPr>
            <p:cNvCxnSpPr>
              <a:stCxn id="8" idx="0"/>
              <a:endCxn id="7" idx="2"/>
            </p:cNvCxnSpPr>
            <p:nvPr/>
          </p:nvCxnSpPr>
          <p:spPr>
            <a:xfrm flipV="1">
              <a:off x="5905928" y="4429466"/>
              <a:ext cx="0" cy="15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A4AD65-398B-8A4D-8868-8DB31CDEC6F7}"/>
              </a:ext>
            </a:extLst>
          </p:cNvPr>
          <p:cNvGrpSpPr/>
          <p:nvPr/>
        </p:nvGrpSpPr>
        <p:grpSpPr>
          <a:xfrm>
            <a:off x="4775771" y="3117084"/>
            <a:ext cx="2260314" cy="1312382"/>
            <a:chOff x="4775771" y="3117084"/>
            <a:chExt cx="2260314" cy="131238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037697-2B82-0448-9244-7B87BB31E2E7}"/>
                </a:ext>
              </a:extLst>
            </p:cNvPr>
            <p:cNvSpPr/>
            <p:nvPr/>
          </p:nvSpPr>
          <p:spPr>
            <a:xfrm>
              <a:off x="4775771" y="3910621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 Test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8E14250-BFDE-674B-AE3F-E01B7B2656F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5905928" y="3117084"/>
              <a:ext cx="0" cy="79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A42AB9-53A3-EE44-AFA6-732DB77577AF}"/>
              </a:ext>
            </a:extLst>
          </p:cNvPr>
          <p:cNvGrpSpPr/>
          <p:nvPr/>
        </p:nvGrpSpPr>
        <p:grpSpPr>
          <a:xfrm>
            <a:off x="936660" y="2709105"/>
            <a:ext cx="9938536" cy="1236030"/>
            <a:chOff x="936660" y="2709105"/>
            <a:chExt cx="9938536" cy="123603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82300BF-6793-8B40-B77C-6EED74D0398E}"/>
                </a:ext>
              </a:extLst>
            </p:cNvPr>
            <p:cNvGrpSpPr/>
            <p:nvPr/>
          </p:nvGrpSpPr>
          <p:grpSpPr>
            <a:xfrm>
              <a:off x="936660" y="2709105"/>
              <a:ext cx="9938536" cy="1236030"/>
              <a:chOff x="936660" y="2709105"/>
              <a:chExt cx="9938536" cy="12360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5B9BA59-E1C2-7743-AA74-86446F568222}"/>
                  </a:ext>
                </a:extLst>
              </p:cNvPr>
              <p:cNvGrpSpPr/>
              <p:nvPr/>
            </p:nvGrpSpPr>
            <p:grpSpPr>
              <a:xfrm>
                <a:off x="936660" y="2709105"/>
                <a:ext cx="9938536" cy="1236030"/>
                <a:chOff x="936660" y="2709105"/>
                <a:chExt cx="9938536" cy="123603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6ABF572-2403-E14F-9764-72CDDD5F2846}"/>
                    </a:ext>
                  </a:extLst>
                </p:cNvPr>
                <p:cNvSpPr/>
                <p:nvPr/>
              </p:nvSpPr>
              <p:spPr>
                <a:xfrm>
                  <a:off x="936660" y="2709105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StyleCop</a:t>
                  </a:r>
                  <a:endParaRPr lang="en-US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A43D059-CC3C-4F47-B90F-37FDD5B0ADF9}"/>
                    </a:ext>
                  </a:extLst>
                </p:cNvPr>
                <p:cNvSpPr/>
                <p:nvPr/>
              </p:nvSpPr>
              <p:spPr>
                <a:xfrm>
                  <a:off x="936660" y="3391776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DupFinder</a:t>
                  </a:r>
                  <a:endParaRPr lang="en-US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2C19D17-B9F8-2F42-AB14-B70D82759F5E}"/>
                    </a:ext>
                  </a:extLst>
                </p:cNvPr>
                <p:cNvSpPr/>
                <p:nvPr/>
              </p:nvSpPr>
              <p:spPr>
                <a:xfrm>
                  <a:off x="8614882" y="2766800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Roslyn Analyzers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FFB2884-89B5-0045-A561-D3AC9D8D49C8}"/>
                    </a:ext>
                  </a:extLst>
                </p:cNvPr>
                <p:cNvSpPr/>
                <p:nvPr/>
              </p:nvSpPr>
              <p:spPr>
                <a:xfrm>
                  <a:off x="8614882" y="3426290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InspectCode</a:t>
                  </a:r>
                  <a:endParaRPr lang="en-US" dirty="0"/>
                </a:p>
              </p:txBody>
            </p:sp>
            <p:cxnSp>
              <p:nvCxnSpPr>
                <p:cNvPr id="18" name="Elbow Connector 17">
                  <a:extLst>
                    <a:ext uri="{FF2B5EF4-FFF2-40B4-BE49-F238E27FC236}">
                      <a16:creationId xmlns:a16="http://schemas.microsoft.com/office/drawing/2014/main" id="{055C7F3A-7642-264A-8B3E-57A56F1DF182}"/>
                    </a:ext>
                  </a:extLst>
                </p:cNvPr>
                <p:cNvCxnSpPr>
                  <a:cxnSpLocks/>
                  <a:stCxn id="40" idx="1"/>
                  <a:endCxn id="11" idx="3"/>
                </p:cNvCxnSpPr>
                <p:nvPr/>
              </p:nvCxnSpPr>
              <p:spPr>
                <a:xfrm rot="10800000">
                  <a:off x="3196975" y="2968528"/>
                  <a:ext cx="1578797" cy="532054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lbow Connector 19">
                  <a:extLst>
                    <a:ext uri="{FF2B5EF4-FFF2-40B4-BE49-F238E27FC236}">
                      <a16:creationId xmlns:a16="http://schemas.microsoft.com/office/drawing/2014/main" id="{45056A98-2110-1F46-9029-A776FC210C5F}"/>
                    </a:ext>
                  </a:extLst>
                </p:cNvPr>
                <p:cNvCxnSpPr>
                  <a:cxnSpLocks/>
                  <a:stCxn id="40" idx="1"/>
                  <a:endCxn id="12" idx="3"/>
                </p:cNvCxnSpPr>
                <p:nvPr/>
              </p:nvCxnSpPr>
              <p:spPr>
                <a:xfrm rot="10800000" flipV="1">
                  <a:off x="3196975" y="3500581"/>
                  <a:ext cx="1578797" cy="150617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lbow Connector 33">
                  <a:extLst>
                    <a:ext uri="{FF2B5EF4-FFF2-40B4-BE49-F238E27FC236}">
                      <a16:creationId xmlns:a16="http://schemas.microsoft.com/office/drawing/2014/main" id="{431B66FD-D9BD-A243-868C-197C8788BE95}"/>
                    </a:ext>
                  </a:extLst>
                </p:cNvPr>
                <p:cNvCxnSpPr>
                  <a:cxnSpLocks/>
                  <a:stCxn id="40" idx="3"/>
                  <a:endCxn id="13" idx="1"/>
                </p:cNvCxnSpPr>
                <p:nvPr/>
              </p:nvCxnSpPr>
              <p:spPr>
                <a:xfrm flipV="1">
                  <a:off x="7036085" y="3026223"/>
                  <a:ext cx="1578797" cy="474359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BA962C5D-116B-B043-8ADB-992FAAF83489}"/>
                    </a:ext>
                  </a:extLst>
                </p:cNvPr>
                <p:cNvCxnSpPr>
                  <a:cxnSpLocks/>
                  <a:stCxn id="40" idx="3"/>
                  <a:endCxn id="14" idx="1"/>
                </p:cNvCxnSpPr>
                <p:nvPr/>
              </p:nvCxnSpPr>
              <p:spPr>
                <a:xfrm>
                  <a:off x="7036085" y="3500582"/>
                  <a:ext cx="1578797" cy="185131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F0FB1A4-B7A3-A241-9F8C-5C427ECC7E60}"/>
                  </a:ext>
                </a:extLst>
              </p:cNvPr>
              <p:cNvSpPr/>
              <p:nvPr/>
            </p:nvSpPr>
            <p:spPr>
              <a:xfrm>
                <a:off x="4775771" y="3241159"/>
                <a:ext cx="2260314" cy="51884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Analyze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B6904B9-B5F6-1B41-A84A-E17411F433E3}"/>
                </a:ext>
              </a:extLst>
            </p:cNvPr>
            <p:cNvCxnSpPr>
              <a:stCxn id="40" idx="0"/>
              <a:endCxn id="6" idx="2"/>
            </p:cNvCxnSpPr>
            <p:nvPr/>
          </p:nvCxnSpPr>
          <p:spPr>
            <a:xfrm flipV="1">
              <a:off x="5905928" y="3117084"/>
              <a:ext cx="0" cy="124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FB7892-9FB2-054A-9F86-D37D574F21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Build Orchestration Tool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Cross Environment</a:t>
            </a:r>
          </a:p>
          <a:p>
            <a:r>
              <a:rPr lang="en-US" dirty="0"/>
              <a:t>Cross Service</a:t>
            </a:r>
          </a:p>
          <a:p>
            <a:r>
              <a:rPr lang="en-US" dirty="0"/>
              <a:t>Cross Runtime</a:t>
            </a:r>
          </a:p>
          <a:p>
            <a:r>
              <a:rPr lang="en-US" dirty="0"/>
              <a:t>C# DSL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install Cake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NuGet</a:t>
            </a:r>
          </a:p>
          <a:p>
            <a:pPr lvl="1"/>
            <a:r>
              <a:rPr lang="en-US" dirty="0"/>
              <a:t>Cake, </a:t>
            </a:r>
            <a:r>
              <a:rPr lang="en-US" dirty="0" err="1"/>
              <a:t>Cake.Tool</a:t>
            </a:r>
            <a:endParaRPr lang="en-US" dirty="0"/>
          </a:p>
          <a:p>
            <a:pPr lvl="1"/>
            <a:r>
              <a:rPr lang="en-US" dirty="0" err="1"/>
              <a:t>Cake.CoreCLR</a:t>
            </a:r>
            <a:endParaRPr lang="en-US" dirty="0"/>
          </a:p>
          <a:p>
            <a:pPr lvl="1"/>
            <a:r>
              <a:rPr lang="en-US" dirty="0" err="1"/>
              <a:t>Cake.Frosting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Chocolatey</a:t>
            </a:r>
          </a:p>
          <a:p>
            <a:pPr lvl="1"/>
            <a:r>
              <a:rPr lang="en-US" dirty="0" err="1"/>
              <a:t>Cake.Portable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Home Brew</a:t>
            </a:r>
          </a:p>
          <a:p>
            <a:pPr lvl="1"/>
            <a:r>
              <a:rPr lang="en-US" dirty="0"/>
              <a:t>Cake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Docker Hub</a:t>
            </a:r>
          </a:p>
          <a:p>
            <a:pPr lvl="1"/>
            <a:r>
              <a:rPr lang="en-US" dirty="0" err="1"/>
              <a:t>cakebuild</a:t>
            </a:r>
            <a:r>
              <a:rPr lang="en-US" dirty="0"/>
              <a:t>/cake</a:t>
            </a:r>
          </a:p>
        </p:txBody>
      </p:sp>
    </p:spTree>
    <p:extLst>
      <p:ext uri="{BB962C8B-B14F-4D97-AF65-F5344CB8AC3E}">
        <p14:creationId xmlns:p14="http://schemas.microsoft.com/office/powerpoint/2010/main" val="356990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// Run from root of your repository</a:t>
            </a:r>
          </a:p>
          <a:p>
            <a:r>
              <a:rPr lang="en-US" dirty="0">
                <a:solidFill>
                  <a:srgbClr val="92D050"/>
                </a:solidFill>
              </a:rPr>
              <a:t>// Only required to be run once</a:t>
            </a:r>
          </a:p>
          <a:p>
            <a:r>
              <a:rPr lang="en-US" dirty="0"/>
              <a:t>dotnet new tool-manifest</a:t>
            </a:r>
          </a:p>
          <a:p>
            <a:r>
              <a:rPr lang="en-US" dirty="0"/>
              <a:t>dotnet tool install </a:t>
            </a:r>
            <a:r>
              <a:rPr lang="en-US" dirty="0" err="1"/>
              <a:t>Cake.Tool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92D050"/>
                </a:solidFill>
              </a:rPr>
              <a:t>// What you would run on a CI Server</a:t>
            </a:r>
          </a:p>
          <a:p>
            <a:r>
              <a:rPr lang="en-US" dirty="0"/>
              <a:t>dotnet tool restore</a:t>
            </a:r>
          </a:p>
          <a:p>
            <a:r>
              <a:rPr lang="en-US" dirty="0"/>
              <a:t>dotnet cake</a:t>
            </a:r>
          </a:p>
        </p:txBody>
      </p:sp>
    </p:spTree>
    <p:extLst>
      <p:ext uri="{BB962C8B-B14F-4D97-AF65-F5344CB8AC3E}">
        <p14:creationId xmlns:p14="http://schemas.microsoft.com/office/powerpoint/2010/main" val="353503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build something with Cake…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99607-0BD4-4C4E-B54A-2A656E29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67" y="1625171"/>
            <a:ext cx="7194264" cy="47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9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Build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25F66-DF7D-C947-AFAF-77529B0BA769}"/>
              </a:ext>
            </a:extLst>
          </p:cNvPr>
          <p:cNvSpPr/>
          <p:nvPr/>
        </p:nvSpPr>
        <p:spPr>
          <a:xfrm>
            <a:off x="4787570" y="275682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C7FB9B-E030-174F-8562-7F0E406A1095}"/>
              </a:ext>
            </a:extLst>
          </p:cNvPr>
          <p:cNvSpPr/>
          <p:nvPr/>
        </p:nvSpPr>
        <p:spPr>
          <a:xfrm>
            <a:off x="2599362" y="169068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Restore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71027DB-55A5-9242-A708-E4B40067DB2B}"/>
              </a:ext>
            </a:extLst>
          </p:cNvPr>
          <p:cNvCxnSpPr>
            <a:stCxn id="6" idx="0"/>
            <a:endCxn id="4" idx="2"/>
          </p:cNvCxnSpPr>
          <p:nvPr/>
        </p:nvCxnSpPr>
        <p:spPr>
          <a:xfrm rot="16200000" flipV="1">
            <a:off x="4549976" y="1389077"/>
            <a:ext cx="547295" cy="21882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09FA206-A833-5848-9640-C2244F146627}"/>
              </a:ext>
            </a:extLst>
          </p:cNvPr>
          <p:cNvSpPr/>
          <p:nvPr/>
        </p:nvSpPr>
        <p:spPr>
          <a:xfrm>
            <a:off x="6976581" y="169068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83D112D-7DD3-E047-A789-E4FAA7EB8166}"/>
              </a:ext>
            </a:extLst>
          </p:cNvPr>
          <p:cNvCxnSpPr>
            <a:stCxn id="6" idx="0"/>
            <a:endCxn id="5" idx="2"/>
          </p:cNvCxnSpPr>
          <p:nvPr/>
        </p:nvCxnSpPr>
        <p:spPr>
          <a:xfrm rot="5400000" flipH="1" flipV="1">
            <a:off x="6738585" y="1388676"/>
            <a:ext cx="547295" cy="21890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3929A5-AD6A-7340-918D-BD2463769E72}"/>
              </a:ext>
            </a:extLst>
          </p:cNvPr>
          <p:cNvSpPr/>
          <p:nvPr/>
        </p:nvSpPr>
        <p:spPr>
          <a:xfrm>
            <a:off x="4787570" y="463471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A5AE96-9818-6046-AF26-A31433951D3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917727" y="4214618"/>
            <a:ext cx="0" cy="42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2037697-2B82-0448-9244-7B87BB31E2E7}"/>
              </a:ext>
            </a:extLst>
          </p:cNvPr>
          <p:cNvSpPr/>
          <p:nvPr/>
        </p:nvSpPr>
        <p:spPr>
          <a:xfrm>
            <a:off x="4787570" y="3695773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8E14250-BFDE-674B-AE3F-E01B7B2656F4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917727" y="3275673"/>
            <a:ext cx="0" cy="42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build with Cake…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8563</TotalTime>
  <Words>369</Words>
  <Application>Microsoft Macintosh PowerPoint</Application>
  <PresentationFormat>Widescreen</PresentationFormat>
  <Paragraphs>98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Open Sans</vt:lpstr>
      <vt:lpstr>Consolas</vt:lpstr>
      <vt:lpstr>1_Office Theme</vt:lpstr>
      <vt:lpstr>3_Office Theme</vt:lpstr>
      <vt:lpstr>2_Office Theme</vt:lpstr>
      <vt:lpstr>A Piece of Cake  C# Powered Cross-platform Build Automation</vt:lpstr>
      <vt:lpstr>PowerPoint Presentation</vt:lpstr>
      <vt:lpstr>What is a Build?</vt:lpstr>
      <vt:lpstr>What is Cake?</vt:lpstr>
      <vt:lpstr>Where can I install Cake from?</vt:lpstr>
      <vt:lpstr>Getting started</vt:lpstr>
      <vt:lpstr>Lets build something with Cake…</vt:lpstr>
      <vt:lpstr>Example Build</vt:lpstr>
      <vt:lpstr>Demo</vt:lpstr>
      <vt:lpstr>What’s next? Let’s extend Cake…</vt:lpstr>
      <vt:lpstr>Thanks for joining!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Gary Park</cp:lastModifiedBy>
  <cp:revision>18</cp:revision>
  <dcterms:created xsi:type="dcterms:W3CDTF">2020-08-18T20:47:27Z</dcterms:created>
  <dcterms:modified xsi:type="dcterms:W3CDTF">2020-11-12T10:04:57Z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